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png!sw800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45" r:id="rId1"/>
  </p:sldMasterIdLst>
  <p:sldIdLst>
    <p:sldId id="286" r:id="rId2"/>
    <p:sldId id="259" r:id="rId3"/>
    <p:sldId id="288" r:id="rId4"/>
    <p:sldId id="296" r:id="rId5"/>
    <p:sldId id="291" r:id="rId6"/>
    <p:sldId id="297" r:id="rId7"/>
    <p:sldId id="289" r:id="rId8"/>
    <p:sldId id="290" r:id="rId9"/>
    <p:sldId id="287" r:id="rId10"/>
    <p:sldId id="292" r:id="rId11"/>
    <p:sldId id="298" r:id="rId12"/>
    <p:sldId id="293" r:id="rId13"/>
    <p:sldId id="294" r:id="rId14"/>
    <p:sldId id="295" r:id="rId15"/>
    <p:sldId id="257" r:id="rId16"/>
    <p:sldId id="262" r:id="rId17"/>
    <p:sldId id="263" r:id="rId18"/>
    <p:sldId id="269" r:id="rId19"/>
    <p:sldId id="270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56"/>
    <a:srgbClr val="FFB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/>
    <p:restoredTop sz="94658"/>
  </p:normalViewPr>
  <p:slideViewPr>
    <p:cSldViewPr snapToGrid="0">
      <p:cViewPr varScale="1">
        <p:scale>
          <a:sx n="120" d="100"/>
          <a:sy n="120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345 Climate-Related Emergencies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00-AD48-90A9-CFBB194FFF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00-AD48-90A9-CFBB194FFF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00-AD48-90A9-CFBB194FFF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00-AD48-90A9-CFBB194FFFC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00-AD48-90A9-CFBB194FFFC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800-AD48-90A9-CFBB194FFFC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800-AD48-90A9-CFBB194FFFC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800-AD48-90A9-CFBB194FFFC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800-AD48-90A9-CFBB194FFFC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800-AD48-90A9-CFBB194FFF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Allagamenti</c:v>
                </c:pt>
                <c:pt idx="1">
                  <c:v>Vento</c:v>
                </c:pt>
                <c:pt idx="2">
                  <c:v>Esondazioni</c:v>
                </c:pt>
                <c:pt idx="3">
                  <c:v>Siccità</c:v>
                </c:pt>
                <c:pt idx="4">
                  <c:v>Grandine</c:v>
                </c:pt>
                <c:pt idx="5">
                  <c:v>Frane</c:v>
                </c:pt>
                <c:pt idx="6">
                  <c:v>Infrastrutture</c:v>
                </c:pt>
                <c:pt idx="7">
                  <c:v>Mareggiate</c:v>
                </c:pt>
                <c:pt idx="8">
                  <c:v>Danneggimento patrimonio</c:v>
                </c:pt>
                <c:pt idx="9">
                  <c:v>Temperature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134</c:v>
                </c:pt>
                <c:pt idx="1">
                  <c:v>62</c:v>
                </c:pt>
                <c:pt idx="2">
                  <c:v>46</c:v>
                </c:pt>
                <c:pt idx="3">
                  <c:v>34</c:v>
                </c:pt>
                <c:pt idx="4">
                  <c:v>30</c:v>
                </c:pt>
                <c:pt idx="5">
                  <c:v>19</c:v>
                </c:pt>
                <c:pt idx="6">
                  <c:v>9</c:v>
                </c:pt>
                <c:pt idx="7">
                  <c:v>8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6-5A4F-8BA1-0A00A2FDBB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1937-0ABC-054D-726E-BC127A9F1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28E6F-2C83-BDEC-E4EB-F6FD7DC96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3C2C6-F8C2-B389-5496-0A69565A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6310-DCDA-AFDE-B5AF-8BA6735E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B854-C5CD-C479-7894-A8CC1F2E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0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F51A-1103-5E4B-DDCB-76D510AB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F4AF7-A007-E0B0-A0E9-5A0A90F76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6804E-356D-36F4-5CB3-FB22C3C1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921EC-152F-F34C-8F47-DE595D84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8941-3CA3-8182-F2BF-84C70C62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62D72-AE32-CF1E-FB26-AF7F5C51A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89E8A-8D53-11E5-8AFD-E322000B2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01AFB-983F-754C-B167-CD0695ED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E7376-6FC5-37E8-E564-B7DB96E3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1AED9-50A2-6D2D-4F58-EEF2167D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6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2EF2-AD6F-0BA9-3F09-5E62566D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6121-45A1-1D10-9F1C-6D044244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9E65-9427-CE4D-32D1-98F77251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DBBAC-E161-DF46-6ECA-AE1FFF26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C7F7B-B41C-F2D6-70FE-9A406AB7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DC2C-5932-36FC-FC5E-A91937E6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7CE6A-0F9D-FF8A-677B-3DA187266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71F3C-63E9-0FB8-89A1-4ED09D25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1F6ED-88EC-F71C-FF64-3E279A99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6A5A4-2A25-9A41-7413-16B21F74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8BFD-A103-474E-4303-E10F4097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4C46-B30F-44A4-B24F-B02FFDFCB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438BB-E430-8E06-6ABF-DB93C0E85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FEAA9-E88E-110A-EA31-09CD6D97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0EF69-82FC-BE1B-11A2-11837D5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3E8B9-27BC-B13B-FAB3-31804C7B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6B94-0872-23D5-969C-8086C125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1796-14A8-6538-DD1C-EA2E73E3F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121F-DAC0-2ABF-CAF3-446826B00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79D39-A6F4-CAAE-6E17-D564171D4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7C495-2201-09D5-3702-4D1E930E3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94FB4-E103-A412-25C2-3919C76C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93153-84C3-F6B9-7FEE-1500BEBB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AF0D5-4D3E-F054-1CE8-2B2FBBDB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57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B627-A324-6135-1559-DF147E20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714F2-A919-4E6D-2164-600C6ABA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513C5-3178-58CC-354B-A6BC66F2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552B5-B102-9029-DB6F-2A412F3F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8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B9D0C-8E53-AAA8-1B51-CA2BE8CF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9E002-7996-BF69-95E3-9C9BEDFF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65917-41B8-BE58-66CC-A0611D82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6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FAD5-CBB6-B02F-0068-82C5AC03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C620-91A0-F126-416D-1424AA13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4275B-2176-61B4-673E-4E5B94281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8E674-9E6A-50B9-E876-45D58413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3FED6-820F-CFC1-F54A-34420F95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E81A5-6AD6-505F-78D8-3AC04A0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79ED-D974-2402-01FC-C6F80D9E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B5CBBB-639E-CE69-9438-7AD988BA1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B7B58-7ED2-5795-201C-AC44D9DF0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72547-7DCF-4B2C-6B44-9BC2ADE6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62E7B-10E9-13B6-B666-6B492889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C4B77-D06C-0202-1FA7-1A65A289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32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B9142-77B0-8E0E-8C08-BE99FE7F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92F3F-D42C-09F9-FA56-988B72D4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6C12A-F563-BFD8-0EDD-BEA52538C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95186-1076-8F4E-6B8A-52A513AF7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00342-8972-A3AA-0898-6E0E2F411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6" r:id="rId1"/>
    <p:sldLayoutId id="2147485047" r:id="rId2"/>
    <p:sldLayoutId id="2147485048" r:id="rId3"/>
    <p:sldLayoutId id="2147485049" r:id="rId4"/>
    <p:sldLayoutId id="2147485050" r:id="rId5"/>
    <p:sldLayoutId id="2147485051" r:id="rId6"/>
    <p:sldLayoutId id="2147485052" r:id="rId7"/>
    <p:sldLayoutId id="2147485053" r:id="rId8"/>
    <p:sldLayoutId id="2147485054" r:id="rId9"/>
    <p:sldLayoutId id="2147485055" r:id="rId10"/>
    <p:sldLayoutId id="21474850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!sw800"/><Relationship Id="rId7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0D99D-0C52-6360-F7A7-27892ADF7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07425-7F7C-CB75-43A6-98C1A1D20803}"/>
              </a:ext>
            </a:extLst>
          </p:cNvPr>
          <p:cNvSpPr txBox="1"/>
          <p:nvPr/>
        </p:nvSpPr>
        <p:spPr>
          <a:xfrm>
            <a:off x="1296646" y="4716153"/>
            <a:ext cx="959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ADVANCED INTEGRATED RESPONSE &amp; AID ASSISTANT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E7A8B-3DE0-F555-0B56-EB55EAE24B01}"/>
              </a:ext>
            </a:extLst>
          </p:cNvPr>
          <p:cNvSpPr txBox="1"/>
          <p:nvPr/>
        </p:nvSpPr>
        <p:spPr>
          <a:xfrm>
            <a:off x="914396" y="5649015"/>
            <a:ext cx="10363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deployment of aid units and on-site emergency intervention using data-driven decisions</a:t>
            </a:r>
          </a:p>
          <a:p>
            <a:endParaRPr lang="en-US" sz="1200" dirty="0"/>
          </a:p>
        </p:txBody>
      </p:sp>
      <p:pic>
        <p:nvPicPr>
          <p:cNvPr id="15" name="Picture 14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145DB7A2-589F-5A89-9E24-CEC10CA8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33" y="654987"/>
            <a:ext cx="3741734" cy="382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7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5CD04-975F-CD5B-B575-0B0D8EFE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EED62A-FDD2-7FDC-931B-5E3AB7FDCCAB}"/>
              </a:ext>
            </a:extLst>
          </p:cNvPr>
          <p:cNvSpPr txBox="1"/>
          <p:nvPr/>
        </p:nvSpPr>
        <p:spPr>
          <a:xfrm>
            <a:off x="2085742" y="291772"/>
            <a:ext cx="8020516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 Ways to Handle Emergencies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2752EC-5974-EF23-8FFE-F1C0F64670DF}"/>
              </a:ext>
            </a:extLst>
          </p:cNvPr>
          <p:cNvSpPr/>
          <p:nvPr/>
        </p:nvSpPr>
        <p:spPr>
          <a:xfrm>
            <a:off x="810471" y="143108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D7E83-6EF0-904D-4351-88BEA8EA4371}"/>
              </a:ext>
            </a:extLst>
          </p:cNvPr>
          <p:cNvSpPr txBox="1"/>
          <p:nvPr/>
        </p:nvSpPr>
        <p:spPr>
          <a:xfrm>
            <a:off x="1316933" y="3384788"/>
            <a:ext cx="85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VOICE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78030C-DAA3-9545-A341-AB35E20721C5}"/>
              </a:ext>
            </a:extLst>
          </p:cNvPr>
          <p:cNvSpPr/>
          <p:nvPr/>
        </p:nvSpPr>
        <p:spPr>
          <a:xfrm>
            <a:off x="3670738" y="143108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F0DE6-43CE-82B1-72D4-8E7E4248FF92}"/>
              </a:ext>
            </a:extLst>
          </p:cNvPr>
          <p:cNvSpPr txBox="1"/>
          <p:nvPr/>
        </p:nvSpPr>
        <p:spPr>
          <a:xfrm>
            <a:off x="1893901" y="5946510"/>
            <a:ext cx="272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LIVE MEDICAL SUPPORT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09B91E-F413-EE44-4216-634E271F6142}"/>
              </a:ext>
            </a:extLst>
          </p:cNvPr>
          <p:cNvSpPr/>
          <p:nvPr/>
        </p:nvSpPr>
        <p:spPr>
          <a:xfrm>
            <a:off x="8044977" y="397802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3D27A-C18A-F82F-8B15-C3FCD272463A}"/>
              </a:ext>
            </a:extLst>
          </p:cNvPr>
          <p:cNvSpPr/>
          <p:nvPr/>
        </p:nvSpPr>
        <p:spPr>
          <a:xfrm>
            <a:off x="6747648" y="144124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A2262-449E-6722-7E2B-CC58774C193E}"/>
              </a:ext>
            </a:extLst>
          </p:cNvPr>
          <p:cNvSpPr/>
          <p:nvPr/>
        </p:nvSpPr>
        <p:spPr>
          <a:xfrm>
            <a:off x="9618075" y="143108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306433-F3BB-8888-4165-3DB7B0525ADC}"/>
              </a:ext>
            </a:extLst>
          </p:cNvPr>
          <p:cNvSpPr/>
          <p:nvPr/>
        </p:nvSpPr>
        <p:spPr>
          <a:xfrm>
            <a:off x="2324443" y="397802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C890A3-30C4-97A2-5750-71D778457D72}"/>
              </a:ext>
            </a:extLst>
          </p:cNvPr>
          <p:cNvSpPr/>
          <p:nvPr/>
        </p:nvSpPr>
        <p:spPr>
          <a:xfrm>
            <a:off x="5184710" y="397802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white image of a person's face&#10;&#10;AI-generated content may be incorrect.">
            <a:extLst>
              <a:ext uri="{FF2B5EF4-FFF2-40B4-BE49-F238E27FC236}">
                <a16:creationId xmlns:a16="http://schemas.microsoft.com/office/drawing/2014/main" id="{03094F7F-C9E9-3E0C-0624-F4AC440B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1758904"/>
            <a:ext cx="1228282" cy="1228282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73F5F64-7C9C-4213-DCAB-F5A92C40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475" y="1683499"/>
            <a:ext cx="1344926" cy="13449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14E39D-97A1-B6AD-54B7-0E0215188961}"/>
              </a:ext>
            </a:extLst>
          </p:cNvPr>
          <p:cNvSpPr txBox="1"/>
          <p:nvPr/>
        </p:nvSpPr>
        <p:spPr>
          <a:xfrm>
            <a:off x="4260652" y="338478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TEXT</a:t>
            </a:r>
          </a:p>
        </p:txBody>
      </p:sp>
      <p:pic>
        <p:nvPicPr>
          <p:cNvPr id="41" name="Picture 40" descr="A blue circle with yellow stars and numbers&#10;&#10;AI-generated content may be incorrect.">
            <a:extLst>
              <a:ext uri="{FF2B5EF4-FFF2-40B4-BE49-F238E27FC236}">
                <a16:creationId xmlns:a16="http://schemas.microsoft.com/office/drawing/2014/main" id="{2B63537A-5DC1-FB89-C5F8-6890697E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517" y="1435516"/>
            <a:ext cx="1877772" cy="187777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016C99-3304-8A0C-C4B5-1D4C83F1547B}"/>
              </a:ext>
            </a:extLst>
          </p:cNvPr>
          <p:cNvSpPr txBox="1"/>
          <p:nvPr/>
        </p:nvSpPr>
        <p:spPr>
          <a:xfrm>
            <a:off x="6291576" y="3384788"/>
            <a:ext cx="27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SATELLITE CONNECTION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48F0D-6DD9-9FE6-E7D7-D641661FC794}"/>
              </a:ext>
            </a:extLst>
          </p:cNvPr>
          <p:cNvSpPr txBox="1"/>
          <p:nvPr/>
        </p:nvSpPr>
        <p:spPr>
          <a:xfrm>
            <a:off x="9783195" y="338478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112 NUMBER</a:t>
            </a:r>
          </a:p>
        </p:txBody>
      </p:sp>
      <p:pic>
        <p:nvPicPr>
          <p:cNvPr id="45" name="Picture 44" descr="A black and white icon of a doctor&#10;&#10;AI-generated content may be incorrect.">
            <a:extLst>
              <a:ext uri="{FF2B5EF4-FFF2-40B4-BE49-F238E27FC236}">
                <a16:creationId xmlns:a16="http://schemas.microsoft.com/office/drawing/2014/main" id="{43C32B5C-A899-883E-AE7E-C855ED2202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917"/>
          <a:stretch>
            <a:fillRect/>
          </a:stretch>
        </p:blipFill>
        <p:spPr>
          <a:xfrm>
            <a:off x="2608867" y="4279393"/>
            <a:ext cx="1291325" cy="1270279"/>
          </a:xfrm>
          <a:prstGeom prst="rect">
            <a:avLst/>
          </a:prstGeom>
        </p:spPr>
      </p:pic>
      <p:pic>
        <p:nvPicPr>
          <p:cNvPr id="47" name="Picture 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85F97DA-752A-C6BD-96D9-8FDBD48FA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883" y="4245060"/>
            <a:ext cx="1335368" cy="13353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0268D2-5591-9D5F-2B1F-76A15CC60E02}"/>
              </a:ext>
            </a:extLst>
          </p:cNvPr>
          <p:cNvSpPr txBox="1"/>
          <p:nvPr/>
        </p:nvSpPr>
        <p:spPr>
          <a:xfrm>
            <a:off x="4825688" y="5946510"/>
            <a:ext cx="254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PERSONAL CONTACTS</a:t>
            </a:r>
          </a:p>
        </p:txBody>
      </p:sp>
      <p:pic>
        <p:nvPicPr>
          <p:cNvPr id="49" name="Picture 48" descr="A hand cursor on a phone&#10;&#10;AI-generated content may be incorrect.">
            <a:extLst>
              <a:ext uri="{FF2B5EF4-FFF2-40B4-BE49-F238E27FC236}">
                <a16:creationId xmlns:a16="http://schemas.microsoft.com/office/drawing/2014/main" id="{F0C6E5E7-42CF-286E-DAAF-0F38E0B78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81814">
            <a:off x="8372277" y="4306432"/>
            <a:ext cx="1233080" cy="12330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00E8214-1A02-874C-6FFE-A3AD3416B699}"/>
              </a:ext>
            </a:extLst>
          </p:cNvPr>
          <p:cNvSpPr txBox="1"/>
          <p:nvPr/>
        </p:nvSpPr>
        <p:spPr>
          <a:xfrm>
            <a:off x="8083440" y="594651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IN-APP GUIDES</a:t>
            </a:r>
          </a:p>
        </p:txBody>
      </p:sp>
      <p:pic>
        <p:nvPicPr>
          <p:cNvPr id="53" name="Picture 52" descr="A black satellite icon&#10;&#10;AI-generated content may be incorrect.">
            <a:extLst>
              <a:ext uri="{FF2B5EF4-FFF2-40B4-BE49-F238E27FC236}">
                <a16:creationId xmlns:a16="http://schemas.microsoft.com/office/drawing/2014/main" id="{BD425931-4D21-5823-E64D-A52F84DC5CD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2945" t="9755" r="22782" b="10797"/>
          <a:stretch>
            <a:fillRect/>
          </a:stretch>
        </p:blipFill>
        <p:spPr>
          <a:xfrm>
            <a:off x="7023669" y="1734298"/>
            <a:ext cx="1317975" cy="1283989"/>
          </a:xfrm>
          <a:prstGeom prst="rect">
            <a:avLst/>
          </a:prstGeom>
        </p:spPr>
      </p:pic>
      <p:pic>
        <p:nvPicPr>
          <p:cNvPr id="54" name="Picture 53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9BD61DBB-E713-DB5B-4547-42986C1B4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9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6E456-DF2E-84A5-6D6B-D0219E08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B90518-3117-31C9-9882-E4F1EADA6BDF}"/>
              </a:ext>
            </a:extLst>
          </p:cNvPr>
          <p:cNvSpPr txBox="1"/>
          <p:nvPr/>
        </p:nvSpPr>
        <p:spPr>
          <a:xfrm>
            <a:off x="2151645" y="268411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Development</a:t>
            </a:r>
          </a:p>
        </p:txBody>
      </p:sp>
      <p:pic>
        <p:nvPicPr>
          <p:cNvPr id="7" name="Picture 6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2BFFEC2A-5743-78E4-5323-F2B9B45C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ADE56-B30E-7363-252A-549BBB33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D1C824-17F0-3C47-78D1-C3587B97CD37}"/>
              </a:ext>
            </a:extLst>
          </p:cNvPr>
          <p:cNvSpPr txBox="1"/>
          <p:nvPr/>
        </p:nvSpPr>
        <p:spPr>
          <a:xfrm>
            <a:off x="2738650" y="274363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CBDC24-23FD-28AE-C915-EEFC703D1971}"/>
              </a:ext>
            </a:extLst>
          </p:cNvPr>
          <p:cNvSpPr/>
          <p:nvPr/>
        </p:nvSpPr>
        <p:spPr>
          <a:xfrm>
            <a:off x="1021971" y="1358379"/>
            <a:ext cx="10148057" cy="5063661"/>
          </a:xfrm>
          <a:prstGeom prst="rect">
            <a:avLst/>
          </a:prstGeom>
          <a:gradFill>
            <a:gsLst>
              <a:gs pos="0">
                <a:schemeClr val="bg2">
                  <a:tint val="96000"/>
                  <a:shade val="100000"/>
                  <a:hueMod val="270000"/>
                  <a:satMod val="200000"/>
                  <a:lumMod val="128000"/>
                </a:schemeClr>
              </a:gs>
              <a:gs pos="50000">
                <a:schemeClr val="bg2">
                  <a:shade val="100000"/>
                  <a:hueMod val="100000"/>
                  <a:satMod val="110000"/>
                  <a:lumMod val="130000"/>
                </a:schemeClr>
              </a:gs>
              <a:gs pos="100000">
                <a:schemeClr val="bg2">
                  <a:shade val="78000"/>
                  <a:hueMod val="44000"/>
                  <a:satMod val="200000"/>
                  <a:lumMod val="69000"/>
                </a:schemeClr>
              </a:gs>
            </a:gsLst>
            <a:lin ang="2520000" scaled="0"/>
          </a:gra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6671FA8D-1577-01F4-22A7-38D1182F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2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0BC80-954E-F51F-2724-F13E0BE1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A3F85-D3A8-356B-01F9-8F994050E65C}"/>
              </a:ext>
            </a:extLst>
          </p:cNvPr>
          <p:cNvSpPr txBox="1"/>
          <p:nvPr/>
        </p:nvSpPr>
        <p:spPr>
          <a:xfrm>
            <a:off x="2738650" y="200791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Roadmap 2025 - 2030</a:t>
            </a:r>
          </a:p>
        </p:txBody>
      </p:sp>
      <p:pic>
        <p:nvPicPr>
          <p:cNvPr id="8" name="Picture 7" descr="A curved road with white lines&#10;&#10;AI-generated content may be incorrect.">
            <a:extLst>
              <a:ext uri="{FF2B5EF4-FFF2-40B4-BE49-F238E27FC236}">
                <a16:creationId xmlns:a16="http://schemas.microsoft.com/office/drawing/2014/main" id="{1DA320BA-3AD7-7C01-4577-B22539A5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221" y="1503671"/>
            <a:ext cx="7081739" cy="53481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3E708D-7940-3BFC-65FA-6354334061DC}"/>
              </a:ext>
            </a:extLst>
          </p:cNvPr>
          <p:cNvGrpSpPr/>
          <p:nvPr/>
        </p:nvGrpSpPr>
        <p:grpSpPr>
          <a:xfrm>
            <a:off x="8271485" y="4718750"/>
            <a:ext cx="2142422" cy="2142422"/>
            <a:chOff x="8484938" y="5332389"/>
            <a:chExt cx="1426420" cy="1426420"/>
          </a:xfrm>
        </p:grpSpPr>
        <p:sp>
          <p:nvSpPr>
            <p:cNvPr id="13" name="Connector 12">
              <a:extLst>
                <a:ext uri="{FF2B5EF4-FFF2-40B4-BE49-F238E27FC236}">
                  <a16:creationId xmlns:a16="http://schemas.microsoft.com/office/drawing/2014/main" id="{83118F59-052E-2935-9285-A077301BEADF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  <a:solidFill>
              <a:srgbClr val="FF4B5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04BFB-14A7-74D8-CADD-204A3846C7EE}"/>
                </a:ext>
              </a:extLst>
            </p:cNvPr>
            <p:cNvSpPr txBox="1"/>
            <p:nvPr/>
          </p:nvSpPr>
          <p:spPr>
            <a:xfrm>
              <a:off x="8759795" y="5783799"/>
              <a:ext cx="925542" cy="51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</a:rPr>
                <a:t>2025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DF4C9-A815-DFBC-EDE1-9BFCE52764E3}"/>
              </a:ext>
            </a:extLst>
          </p:cNvPr>
          <p:cNvGrpSpPr/>
          <p:nvPr/>
        </p:nvGrpSpPr>
        <p:grpSpPr>
          <a:xfrm>
            <a:off x="1747613" y="4533023"/>
            <a:ext cx="1391920" cy="1416250"/>
            <a:chOff x="8484938" y="5332389"/>
            <a:chExt cx="1426420" cy="1426420"/>
          </a:xfrm>
        </p:grpSpPr>
        <p:sp>
          <p:nvSpPr>
            <p:cNvPr id="19" name="Connector 18">
              <a:extLst>
                <a:ext uri="{FF2B5EF4-FFF2-40B4-BE49-F238E27FC236}">
                  <a16:creationId xmlns:a16="http://schemas.microsoft.com/office/drawing/2014/main" id="{E9B00FD5-FC2A-326C-01AF-EF2835FC944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C20317-079D-8669-041B-8D651E504EAA}"/>
                </a:ext>
              </a:extLst>
            </p:cNvPr>
            <p:cNvSpPr txBox="1"/>
            <p:nvPr/>
          </p:nvSpPr>
          <p:spPr>
            <a:xfrm>
              <a:off x="8692213" y="5753211"/>
              <a:ext cx="1067080" cy="576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2026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E4AEAF-3DD2-2795-354D-7B62B9CB5C41}"/>
              </a:ext>
            </a:extLst>
          </p:cNvPr>
          <p:cNvGrpSpPr/>
          <p:nvPr/>
        </p:nvGrpSpPr>
        <p:grpSpPr>
          <a:xfrm>
            <a:off x="3493198" y="2978161"/>
            <a:ext cx="1053270" cy="1053270"/>
            <a:chOff x="8484938" y="5332389"/>
            <a:chExt cx="1426420" cy="1426420"/>
          </a:xfrm>
        </p:grpSpPr>
        <p:sp>
          <p:nvSpPr>
            <p:cNvPr id="25" name="Connector 24">
              <a:extLst>
                <a:ext uri="{FF2B5EF4-FFF2-40B4-BE49-F238E27FC236}">
                  <a16:creationId xmlns:a16="http://schemas.microsoft.com/office/drawing/2014/main" id="{0AAB2E30-E73F-E8D4-1C50-0BAFF00F977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AD36BC-F700-3F35-7329-FA8DD6715674}"/>
                </a:ext>
              </a:extLst>
            </p:cNvPr>
            <p:cNvSpPr txBox="1"/>
            <p:nvPr/>
          </p:nvSpPr>
          <p:spPr>
            <a:xfrm>
              <a:off x="8653501" y="5753210"/>
              <a:ext cx="1144504" cy="62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2027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B61D6F-6C63-4B83-24BF-B4DB9B44340C}"/>
              </a:ext>
            </a:extLst>
          </p:cNvPr>
          <p:cNvGrpSpPr/>
          <p:nvPr/>
        </p:nvGrpSpPr>
        <p:grpSpPr>
          <a:xfrm>
            <a:off x="7783064" y="2833293"/>
            <a:ext cx="861826" cy="861826"/>
            <a:chOff x="8484938" y="5332389"/>
            <a:chExt cx="1426420" cy="1426420"/>
          </a:xfrm>
        </p:grpSpPr>
        <p:sp>
          <p:nvSpPr>
            <p:cNvPr id="29" name="Connector 28">
              <a:extLst>
                <a:ext uri="{FF2B5EF4-FFF2-40B4-BE49-F238E27FC236}">
                  <a16:creationId xmlns:a16="http://schemas.microsoft.com/office/drawing/2014/main" id="{7B202742-B227-9EE2-1DF7-7EE6885A4103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ABA04B-0D7B-5AFA-7B7C-2D65084EBFE7}"/>
                </a:ext>
              </a:extLst>
            </p:cNvPr>
            <p:cNvSpPr txBox="1"/>
            <p:nvPr/>
          </p:nvSpPr>
          <p:spPr>
            <a:xfrm>
              <a:off x="8664347" y="5753212"/>
              <a:ext cx="1122814" cy="611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2028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0329F8-6F20-7FD5-C62D-B340F447AD22}"/>
              </a:ext>
            </a:extLst>
          </p:cNvPr>
          <p:cNvGrpSpPr/>
          <p:nvPr/>
        </p:nvGrpSpPr>
        <p:grpSpPr>
          <a:xfrm>
            <a:off x="5122104" y="2051619"/>
            <a:ext cx="733606" cy="733606"/>
            <a:chOff x="8484938" y="5332389"/>
            <a:chExt cx="1426420" cy="1426420"/>
          </a:xfrm>
        </p:grpSpPr>
        <p:sp>
          <p:nvSpPr>
            <p:cNvPr id="32" name="Connector 31">
              <a:extLst>
                <a:ext uri="{FF2B5EF4-FFF2-40B4-BE49-F238E27FC236}">
                  <a16:creationId xmlns:a16="http://schemas.microsoft.com/office/drawing/2014/main" id="{497E4394-FAD3-0B69-69D8-C97815F008EC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081559-3D12-A8FB-52ED-859BAD7C13E1}"/>
                </a:ext>
              </a:extLst>
            </p:cNvPr>
            <p:cNvSpPr txBox="1"/>
            <p:nvPr/>
          </p:nvSpPr>
          <p:spPr>
            <a:xfrm>
              <a:off x="8622333" y="5753213"/>
              <a:ext cx="1206853" cy="658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2029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CFC6A5-000A-2A89-A835-656641339F03}"/>
              </a:ext>
            </a:extLst>
          </p:cNvPr>
          <p:cNvGrpSpPr/>
          <p:nvPr/>
        </p:nvGrpSpPr>
        <p:grpSpPr>
          <a:xfrm>
            <a:off x="7640319" y="1845532"/>
            <a:ext cx="590521" cy="590521"/>
            <a:chOff x="8484938" y="5332389"/>
            <a:chExt cx="1426420" cy="1426420"/>
          </a:xfrm>
        </p:grpSpPr>
        <p:sp>
          <p:nvSpPr>
            <p:cNvPr id="35" name="Connector 34">
              <a:extLst>
                <a:ext uri="{FF2B5EF4-FFF2-40B4-BE49-F238E27FC236}">
                  <a16:creationId xmlns:a16="http://schemas.microsoft.com/office/drawing/2014/main" id="{BD73FCFD-BB44-3B59-8F9A-97F9A15879A7}"/>
                </a:ext>
              </a:extLst>
            </p:cNvPr>
            <p:cNvSpPr/>
            <p:nvPr/>
          </p:nvSpPr>
          <p:spPr>
            <a:xfrm>
              <a:off x="8484938" y="5332389"/>
              <a:ext cx="1426420" cy="142642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81C98E-4B6E-BB87-EFD4-489575150769}"/>
                </a:ext>
              </a:extLst>
            </p:cNvPr>
            <p:cNvSpPr txBox="1"/>
            <p:nvPr/>
          </p:nvSpPr>
          <p:spPr>
            <a:xfrm>
              <a:off x="8638749" y="5753213"/>
              <a:ext cx="1174019" cy="631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2030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8" descr="A red and green dots&#10;&#10;AI-generated content may be incorrect.">
            <a:extLst>
              <a:ext uri="{FF2B5EF4-FFF2-40B4-BE49-F238E27FC236}">
                <a16:creationId xmlns:a16="http://schemas.microsoft.com/office/drawing/2014/main" id="{1C5CD1CE-D934-6188-8C20-F92A2188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5" y="4358770"/>
            <a:ext cx="806071" cy="806071"/>
          </a:xfrm>
          <a:prstGeom prst="rect">
            <a:avLst/>
          </a:prstGeom>
        </p:spPr>
      </p:pic>
      <p:pic>
        <p:nvPicPr>
          <p:cNvPr id="40" name="Picture 39" descr="A close-up of a globe&#10;&#10;AI-generated content may be incorrect.">
            <a:extLst>
              <a:ext uri="{FF2B5EF4-FFF2-40B4-BE49-F238E27FC236}">
                <a16:creationId xmlns:a16="http://schemas.microsoft.com/office/drawing/2014/main" id="{A172E4E5-700A-446A-449D-70E91C8C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193" y="1043286"/>
            <a:ext cx="1856748" cy="914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1" name="Picture 40" descr="A blue flag with yellow stars in the center&#10;&#10;AI-generated content may be incorrect.">
            <a:extLst>
              <a:ext uri="{FF2B5EF4-FFF2-40B4-BE49-F238E27FC236}">
                <a16:creationId xmlns:a16="http://schemas.microsoft.com/office/drawing/2014/main" id="{15F27D62-DB0A-BFD2-B78A-A8DA4FF2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554" y="2852267"/>
            <a:ext cx="1315325" cy="8768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3" name="Picture 42" descr="A map of italy with borders&#10;&#10;AI-generated content may be incorrect.">
            <a:extLst>
              <a:ext uri="{FF2B5EF4-FFF2-40B4-BE49-F238E27FC236}">
                <a16:creationId xmlns:a16="http://schemas.microsoft.com/office/drawing/2014/main" id="{BB1A74E2-7CBC-E3FD-BECB-31095883C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989" y="1648640"/>
            <a:ext cx="1764899" cy="2046479"/>
          </a:xfrm>
          <a:prstGeom prst="rect">
            <a:avLst/>
          </a:prstGeom>
        </p:spPr>
      </p:pic>
      <p:pic>
        <p:nvPicPr>
          <p:cNvPr id="47" name="Picture 46" descr="A planet earth from space&#10;&#10;AI-generated content may be incorrect.">
            <a:extLst>
              <a:ext uri="{FF2B5EF4-FFF2-40B4-BE49-F238E27FC236}">
                <a16:creationId xmlns:a16="http://schemas.microsoft.com/office/drawing/2014/main" id="{7C176ACA-08BC-1405-8D01-49133D546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315" y="997459"/>
            <a:ext cx="1438594" cy="1438594"/>
          </a:xfrm>
          <a:prstGeom prst="rect">
            <a:avLst/>
          </a:prstGeom>
        </p:spPr>
      </p:pic>
      <p:pic>
        <p:nvPicPr>
          <p:cNvPr id="49" name="Picture 48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6464D0F4-E8DE-817E-2ABF-596CD3EF9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964" y="5933112"/>
            <a:ext cx="2362878" cy="6873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0" name="Picture 49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8333B55F-9BEE-B9BF-F6AC-6732E25BA3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8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ABC5F-EEAC-4013-18DB-A5CFAA7C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D14290-9134-548C-58D9-752144889C4A}"/>
              </a:ext>
            </a:extLst>
          </p:cNvPr>
          <p:cNvSpPr txBox="1"/>
          <p:nvPr/>
        </p:nvSpPr>
        <p:spPr>
          <a:xfrm>
            <a:off x="2738650" y="200791"/>
            <a:ext cx="6714699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D10546-5CDE-17E2-B71B-63D19AFD6E8E}"/>
              </a:ext>
            </a:extLst>
          </p:cNvPr>
          <p:cNvSpPr/>
          <p:nvPr/>
        </p:nvSpPr>
        <p:spPr>
          <a:xfrm>
            <a:off x="1125780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822F7-33C6-FCFD-B88B-8029826463B5}"/>
              </a:ext>
            </a:extLst>
          </p:cNvPr>
          <p:cNvSpPr txBox="1"/>
          <p:nvPr/>
        </p:nvSpPr>
        <p:spPr>
          <a:xfrm>
            <a:off x="1142203" y="3011504"/>
            <a:ext cx="18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ALESSIO PRATO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48DBC-3FAA-8C8E-DDB8-34C3BB27F512}"/>
              </a:ext>
            </a:extLst>
          </p:cNvPr>
          <p:cNvSpPr txBox="1"/>
          <p:nvPr/>
        </p:nvSpPr>
        <p:spPr>
          <a:xfrm>
            <a:off x="807379" y="3386458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B.Sc. Computer Science student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UNIBO Motorsport Team Member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D922C2-0668-5723-84D3-0471F59F95F1}"/>
              </a:ext>
            </a:extLst>
          </p:cNvPr>
          <p:cNvSpPr/>
          <p:nvPr/>
        </p:nvSpPr>
        <p:spPr>
          <a:xfrm>
            <a:off x="5126871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26E7C-5686-FE9B-E50C-71D56C64FCCD}"/>
              </a:ext>
            </a:extLst>
          </p:cNvPr>
          <p:cNvSpPr txBox="1"/>
          <p:nvPr/>
        </p:nvSpPr>
        <p:spPr>
          <a:xfrm>
            <a:off x="4564583" y="3011504"/>
            <a:ext cx="299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ALESSANDRO MARCELLINI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0C25B-E253-82F3-10E4-1870F3A38909}"/>
              </a:ext>
            </a:extLst>
          </p:cNvPr>
          <p:cNvSpPr txBox="1"/>
          <p:nvPr/>
        </p:nvSpPr>
        <p:spPr>
          <a:xfrm>
            <a:off x="4808471" y="3386458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Computer Engineering student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UNIBO Motorsport Team Member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BE9ED7-6F8C-0404-759C-7D3742EA40B0}"/>
              </a:ext>
            </a:extLst>
          </p:cNvPr>
          <p:cNvSpPr/>
          <p:nvPr/>
        </p:nvSpPr>
        <p:spPr>
          <a:xfrm>
            <a:off x="9363028" y="1105961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72B21-F802-5A77-CFC1-DC0DC9A4009B}"/>
              </a:ext>
            </a:extLst>
          </p:cNvPr>
          <p:cNvSpPr txBox="1"/>
          <p:nvPr/>
        </p:nvSpPr>
        <p:spPr>
          <a:xfrm>
            <a:off x="9053461" y="3029028"/>
            <a:ext cx="24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ALESSIO GANZAROLLI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67AA6-B3A6-419A-36A2-AC98561A1132}"/>
              </a:ext>
            </a:extLst>
          </p:cNvPr>
          <p:cNvSpPr txBox="1"/>
          <p:nvPr/>
        </p:nvSpPr>
        <p:spPr>
          <a:xfrm>
            <a:off x="9053461" y="3400990"/>
            <a:ext cx="250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Frontend Developer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Computer Science student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DE9A05F-74E1-892E-A844-D72B69A95E26}"/>
              </a:ext>
            </a:extLst>
          </p:cNvPr>
          <p:cNvSpPr/>
          <p:nvPr/>
        </p:nvSpPr>
        <p:spPr>
          <a:xfrm>
            <a:off x="2909801" y="392397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061A47-893D-0225-75CC-E558F77647CD}"/>
              </a:ext>
            </a:extLst>
          </p:cNvPr>
          <p:cNvSpPr txBox="1"/>
          <p:nvPr/>
        </p:nvSpPr>
        <p:spPr>
          <a:xfrm>
            <a:off x="2366202" y="5829517"/>
            <a:ext cx="295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NICOLA RICCI MACCARINI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26010B-9B37-E6A1-899B-C5CB0BAD5585}"/>
              </a:ext>
            </a:extLst>
          </p:cNvPr>
          <p:cNvSpPr txBox="1"/>
          <p:nvPr/>
        </p:nvSpPr>
        <p:spPr>
          <a:xfrm>
            <a:off x="2591401" y="6201521"/>
            <a:ext cx="250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Computer Science student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D26CF0-9352-FEAF-323C-C21015EC2FBC}"/>
              </a:ext>
            </a:extLst>
          </p:cNvPr>
          <p:cNvSpPr/>
          <p:nvPr/>
        </p:nvSpPr>
        <p:spPr>
          <a:xfrm>
            <a:off x="7225488" y="3923974"/>
            <a:ext cx="1869440" cy="1869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8AF7A-0A99-BB6E-6096-926FB6D342AD}"/>
              </a:ext>
            </a:extLst>
          </p:cNvPr>
          <p:cNvSpPr txBox="1"/>
          <p:nvPr/>
        </p:nvSpPr>
        <p:spPr>
          <a:xfrm>
            <a:off x="7099180" y="5829517"/>
            <a:ext cx="212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LEONARDO PINNA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96FBCD-E801-5819-D109-69460F9F05A8}"/>
              </a:ext>
            </a:extLst>
          </p:cNvPr>
          <p:cNvSpPr txBox="1"/>
          <p:nvPr/>
        </p:nvSpPr>
        <p:spPr>
          <a:xfrm>
            <a:off x="7122479" y="6204566"/>
            <a:ext cx="207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YouTube Content Creator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Computer Science student</a:t>
            </a:r>
          </a:p>
        </p:txBody>
      </p:sp>
      <p:pic>
        <p:nvPicPr>
          <p:cNvPr id="42" name="Picture 41" descr="A person looking to the side&#10;&#10;AI-generated content may be incorrect.">
            <a:extLst>
              <a:ext uri="{FF2B5EF4-FFF2-40B4-BE49-F238E27FC236}">
                <a16:creationId xmlns:a16="http://schemas.microsoft.com/office/drawing/2014/main" id="{C1BDE522-D86C-447B-F11A-007421B9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440" y="1180720"/>
            <a:ext cx="1770347" cy="1775068"/>
          </a:xfrm>
          <a:prstGeom prst="rect">
            <a:avLst/>
          </a:prstGeom>
        </p:spPr>
      </p:pic>
      <p:pic>
        <p:nvPicPr>
          <p:cNvPr id="46" name="Picture 45" descr="A person in a black shirt&#10;&#10;AI-generated content may be incorrect.">
            <a:extLst>
              <a:ext uri="{FF2B5EF4-FFF2-40B4-BE49-F238E27FC236}">
                <a16:creationId xmlns:a16="http://schemas.microsoft.com/office/drawing/2014/main" id="{0CD715FF-5AF2-56A9-955A-1D6B00F23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910" y="3979068"/>
            <a:ext cx="1791938" cy="1791938"/>
          </a:xfrm>
          <a:prstGeom prst="rect">
            <a:avLst/>
          </a:prstGeom>
          <a:ln>
            <a:noFill/>
          </a:ln>
        </p:spPr>
      </p:pic>
      <p:pic>
        <p:nvPicPr>
          <p:cNvPr id="50" name="Picture 49" descr="A person with curly hair&#10;&#10;AI-generated content may be incorrect.">
            <a:extLst>
              <a:ext uri="{FF2B5EF4-FFF2-40B4-BE49-F238E27FC236}">
                <a16:creationId xmlns:a16="http://schemas.microsoft.com/office/drawing/2014/main" id="{A3190DFD-28C6-229F-8051-F7CA45C63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227" y="1155382"/>
            <a:ext cx="1780271" cy="1780271"/>
          </a:xfrm>
          <a:prstGeom prst="rect">
            <a:avLst/>
          </a:prstGeom>
        </p:spPr>
      </p:pic>
      <p:pic>
        <p:nvPicPr>
          <p:cNvPr id="51" name="Picture 50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3AB8E79A-A3C7-92F6-F7B3-9934C592A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184327"/>
            <a:ext cx="1042277" cy="1064082"/>
          </a:xfrm>
          <a:prstGeom prst="rect">
            <a:avLst/>
          </a:prstGeom>
        </p:spPr>
      </p:pic>
      <p:pic>
        <p:nvPicPr>
          <p:cNvPr id="7" name="Picture 6" descr="A person wearing glasses and a leather jacket&#10;&#10;AI-generated content may be incorrect.">
            <a:extLst>
              <a:ext uri="{FF2B5EF4-FFF2-40B4-BE49-F238E27FC236}">
                <a16:creationId xmlns:a16="http://schemas.microsoft.com/office/drawing/2014/main" id="{E5398B16-BE2E-5F28-F7F3-290D1FB38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3180" y="3957319"/>
            <a:ext cx="1784021" cy="17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eather&#10;&#10;AI-generated content may be incorrect.">
            <a:extLst>
              <a:ext uri="{FF2B5EF4-FFF2-40B4-BE49-F238E27FC236}">
                <a16:creationId xmlns:a16="http://schemas.microsoft.com/office/drawing/2014/main" id="{E1672002-F87E-8E97-9E26-39ABE9AE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39" y="1407282"/>
            <a:ext cx="4789827" cy="4358742"/>
          </a:xfrm>
          <a:prstGeom prst="rect">
            <a:avLst/>
          </a:prstGeom>
        </p:spPr>
      </p:pic>
      <p:pic>
        <p:nvPicPr>
          <p:cNvPr id="9" name="Picture 8" descr="A group of people on a boat&#10;&#10;AI-generated content may be incorrect.">
            <a:extLst>
              <a:ext uri="{FF2B5EF4-FFF2-40B4-BE49-F238E27FC236}">
                <a16:creationId xmlns:a16="http://schemas.microsoft.com/office/drawing/2014/main" id="{82DD502F-DE2A-B1D5-5235-DCFBF2D3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674" y="1858711"/>
            <a:ext cx="4799456" cy="3203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B2C30F-2185-F9D2-AD87-5FDA52608A4C}"/>
              </a:ext>
            </a:extLst>
          </p:cNvPr>
          <p:cNvSpPr txBox="1"/>
          <p:nvPr/>
        </p:nvSpPr>
        <p:spPr>
          <a:xfrm>
            <a:off x="1429407" y="268408"/>
            <a:ext cx="10310647" cy="6880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Goal: Improve humanitarian emergencies prediction</a:t>
            </a:r>
          </a:p>
        </p:txBody>
      </p:sp>
      <p:pic>
        <p:nvPicPr>
          <p:cNvPr id="17" name="Picture 16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FE17AAA9-8728-5CA3-0BA1-6D68E3690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8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8D39B-AF25-FC2B-7373-3E7594C4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DE27E-E3F2-1758-CD21-310F0E2D42DE}"/>
              </a:ext>
            </a:extLst>
          </p:cNvPr>
          <p:cNvSpPr txBox="1"/>
          <p:nvPr/>
        </p:nvSpPr>
        <p:spPr>
          <a:xfrm>
            <a:off x="1485322" y="519777"/>
            <a:ext cx="10097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Goal: Improve Climatic Emergencies Organization</a:t>
            </a:r>
          </a:p>
        </p:txBody>
      </p:sp>
      <p:pic>
        <p:nvPicPr>
          <p:cNvPr id="8" name="Picture 7" descr="A tree and a fire&#10;&#10;AI-generated content may be incorrect.">
            <a:extLst>
              <a:ext uri="{FF2B5EF4-FFF2-40B4-BE49-F238E27FC236}">
                <a16:creationId xmlns:a16="http://schemas.microsoft.com/office/drawing/2014/main" id="{BE279825-A3F4-2D2E-A4B6-DDE0258B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22" y="2120582"/>
            <a:ext cx="4652151" cy="2616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8EF2B5-2C37-719F-2E21-E8FA8210CA6B}"/>
              </a:ext>
            </a:extLst>
          </p:cNvPr>
          <p:cNvSpPr txBox="1"/>
          <p:nvPr/>
        </p:nvSpPr>
        <p:spPr>
          <a:xfrm>
            <a:off x="6974313" y="4737417"/>
            <a:ext cx="403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Fire advancement, Summer 2024 - Sardegna, Italy</a:t>
            </a:r>
          </a:p>
        </p:txBody>
      </p:sp>
      <p:pic>
        <p:nvPicPr>
          <p:cNvPr id="16" name="Picture 15" descr="A flooded city with cars and buildings&#10;&#10;AI-generated content may be incorrect.">
            <a:extLst>
              <a:ext uri="{FF2B5EF4-FFF2-40B4-BE49-F238E27FC236}">
                <a16:creationId xmlns:a16="http://schemas.microsoft.com/office/drawing/2014/main" id="{831701C8-6473-6466-B7AE-E7FD0E49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5" y="2000250"/>
            <a:ext cx="5080000" cy="2857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CEE6FA-FB2D-9124-FDED-006C6E933315}"/>
              </a:ext>
            </a:extLst>
          </p:cNvPr>
          <p:cNvSpPr txBox="1"/>
          <p:nvPr/>
        </p:nvSpPr>
        <p:spPr>
          <a:xfrm>
            <a:off x="1485322" y="4857750"/>
            <a:ext cx="404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Romagna flood, May 2023 – Emilia-Romagna, Italy</a:t>
            </a:r>
          </a:p>
        </p:txBody>
      </p:sp>
      <p:pic>
        <p:nvPicPr>
          <p:cNvPr id="18" name="Picture 17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C4F2CC14-3CC5-648F-B970-7349F6194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00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40F6A-EE9E-199B-E4DA-5888A51BE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111551-B58B-8409-3E3E-C6A7B650E259}"/>
              </a:ext>
            </a:extLst>
          </p:cNvPr>
          <p:cNvSpPr txBox="1"/>
          <p:nvPr/>
        </p:nvSpPr>
        <p:spPr>
          <a:xfrm>
            <a:off x="393329" y="1256653"/>
            <a:ext cx="515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~275.000 firefighters' interventions (2.670 per day!)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31C11-51D1-278A-CEE9-4EB18C66220F}"/>
              </a:ext>
            </a:extLst>
          </p:cNvPr>
          <p:cNvSpPr txBox="1"/>
          <p:nvPr/>
        </p:nvSpPr>
        <p:spPr>
          <a:xfrm>
            <a:off x="5157121" y="403443"/>
            <a:ext cx="18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Italy – 2024 Data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A88C73F-500B-C430-78E8-F0324FA47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109119"/>
              </p:ext>
            </p:extLst>
          </p:nvPr>
        </p:nvGraphicFramePr>
        <p:xfrm>
          <a:off x="5791199" y="1016615"/>
          <a:ext cx="6268303" cy="5068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6017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0D603-94DC-28CF-F5AC-215FD320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701317-C35E-8BBE-F2CE-AE0988BF9637}"/>
              </a:ext>
            </a:extLst>
          </p:cNvPr>
          <p:cNvSpPr txBox="1"/>
          <p:nvPr/>
        </p:nvSpPr>
        <p:spPr>
          <a:xfrm>
            <a:off x="2019298" y="1182419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do you do when you are in danger?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do you do when you see others in danger?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Panic and paralysis?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Call 112 for help?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if they were late?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if there were no available connections?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if you can’t write your message for help?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2CA03-4094-F3F6-AD6C-5729893D251A}"/>
              </a:ext>
            </a:extLst>
          </p:cNvPr>
          <p:cNvSpPr txBox="1"/>
          <p:nvPr/>
        </p:nvSpPr>
        <p:spPr>
          <a:xfrm>
            <a:off x="5538796" y="53021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DD84E7A-DC15-A9D5-6BE1-499D5E19856B}"/>
              </a:ext>
            </a:extLst>
          </p:cNvPr>
          <p:cNvSpPr/>
          <p:nvPr/>
        </p:nvSpPr>
        <p:spPr>
          <a:xfrm>
            <a:off x="5994399" y="4653280"/>
            <a:ext cx="203200" cy="558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CED38-3923-4F22-8BC3-0392EAD5ACBA}"/>
              </a:ext>
            </a:extLst>
          </p:cNvPr>
          <p:cNvSpPr txBox="1"/>
          <p:nvPr/>
        </p:nvSpPr>
        <p:spPr>
          <a:xfrm>
            <a:off x="5176519" y="5494953"/>
            <a:ext cx="183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Use AIRA!</a:t>
            </a:r>
          </a:p>
        </p:txBody>
      </p:sp>
    </p:spTree>
    <p:extLst>
      <p:ext uri="{BB962C8B-B14F-4D97-AF65-F5344CB8AC3E}">
        <p14:creationId xmlns:p14="http://schemas.microsoft.com/office/powerpoint/2010/main" val="185617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E354D-F423-CB30-A69A-982ADDEAC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16D1A8-0A3B-004C-8A2A-563BFD4A5231}"/>
              </a:ext>
            </a:extLst>
          </p:cNvPr>
          <p:cNvSpPr txBox="1"/>
          <p:nvPr/>
        </p:nvSpPr>
        <p:spPr>
          <a:xfrm>
            <a:off x="1925741" y="1771780"/>
            <a:ext cx="8330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Geo-localization and satellite data collection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AI-enhanced data analysis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Improved time to response to rescue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SOS management system with112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263B8-106C-9CA9-CCCD-26D154164E52}"/>
              </a:ext>
            </a:extLst>
          </p:cNvPr>
          <p:cNvSpPr txBox="1"/>
          <p:nvPr/>
        </p:nvSpPr>
        <p:spPr>
          <a:xfrm>
            <a:off x="5217725" y="566885"/>
            <a:ext cx="162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AIRA?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6373A599-571E-BFE4-3DA1-CB96D89CCFE3}"/>
              </a:ext>
            </a:extLst>
          </p:cNvPr>
          <p:cNvSpPr/>
          <p:nvPr/>
        </p:nvSpPr>
        <p:spPr>
          <a:xfrm>
            <a:off x="5989601" y="4389120"/>
            <a:ext cx="203200" cy="558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A56C8-0FC7-11B1-A207-3EABD4E92D53}"/>
              </a:ext>
            </a:extLst>
          </p:cNvPr>
          <p:cNvSpPr txBox="1"/>
          <p:nvPr/>
        </p:nvSpPr>
        <p:spPr>
          <a:xfrm>
            <a:off x="4595141" y="5473621"/>
            <a:ext cx="299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ALL IN ONE APP!</a:t>
            </a:r>
          </a:p>
        </p:txBody>
      </p:sp>
    </p:spTree>
    <p:extLst>
      <p:ext uri="{BB962C8B-B14F-4D97-AF65-F5344CB8AC3E}">
        <p14:creationId xmlns:p14="http://schemas.microsoft.com/office/powerpoint/2010/main" val="216496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A8E9F-6484-8FF7-A824-396728B07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amedics helping a person on a motorcycle&#10;&#10;AI-generated content may be incorrect.">
            <a:extLst>
              <a:ext uri="{FF2B5EF4-FFF2-40B4-BE49-F238E27FC236}">
                <a16:creationId xmlns:a16="http://schemas.microsoft.com/office/drawing/2014/main" id="{CC3E0493-B49D-2B3D-5177-EDB3E050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89" y="1844399"/>
            <a:ext cx="4759614" cy="3169977"/>
          </a:xfrm>
          <a:prstGeom prst="rect">
            <a:avLst/>
          </a:prstGeom>
        </p:spPr>
      </p:pic>
      <p:pic>
        <p:nvPicPr>
          <p:cNvPr id="6" name="Picture 5" descr="A helicopter flying over a rocky mountain&#10;&#10;AI-generated content may be incorrect.">
            <a:extLst>
              <a:ext uri="{FF2B5EF4-FFF2-40B4-BE49-F238E27FC236}">
                <a16:creationId xmlns:a16="http://schemas.microsoft.com/office/drawing/2014/main" id="{B82657F4-471C-EB95-B915-6C9B7A466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74" y="1843623"/>
            <a:ext cx="4774782" cy="3170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9E8741-A72D-5F9B-2132-685CC1C2B8C8}"/>
              </a:ext>
            </a:extLst>
          </p:cNvPr>
          <p:cNvSpPr txBox="1"/>
          <p:nvPr/>
        </p:nvSpPr>
        <p:spPr>
          <a:xfrm>
            <a:off x="1397876" y="375501"/>
            <a:ext cx="10552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Goal: Reduce Response Time of Rescues and First Aid</a:t>
            </a:r>
          </a:p>
        </p:txBody>
      </p:sp>
      <p:pic>
        <p:nvPicPr>
          <p:cNvPr id="3" name="Picture 2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97B173EC-CEAF-7DE6-CAFE-16EBD43BF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3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2E40B0-8AD2-9EBD-714C-A630C95E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9EAF5C-F5E9-3152-42DE-A8CEBE9FBC1C}"/>
              </a:ext>
            </a:extLst>
          </p:cNvPr>
          <p:cNvSpPr txBox="1"/>
          <p:nvPr/>
        </p:nvSpPr>
        <p:spPr>
          <a:xfrm>
            <a:off x="5048469" y="616188"/>
            <a:ext cx="256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Our Value Proposition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B1812-12EA-1A7F-2F85-70D37B88AFA4}"/>
              </a:ext>
            </a:extLst>
          </p:cNvPr>
          <p:cNvSpPr txBox="1"/>
          <p:nvPr/>
        </p:nvSpPr>
        <p:spPr>
          <a:xfrm>
            <a:off x="2052319" y="2438400"/>
            <a:ext cx="8087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Easy to use </a:t>
            </a:r>
            <a:r>
              <a:rPr lang="en-US" sz="2800" dirty="0">
                <a:solidFill>
                  <a:schemeClr val="bg1"/>
                </a:solidFill>
              </a:rPr>
              <a:t>– One-tap help requests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Efficient</a:t>
            </a:r>
            <a:r>
              <a:rPr lang="en-US" sz="2800" dirty="0">
                <a:solidFill>
                  <a:schemeClr val="bg1"/>
                </a:solidFill>
              </a:rPr>
              <a:t> – Innovative routing algorithms using data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Reliable</a:t>
            </a:r>
            <a:r>
              <a:rPr lang="en-US" sz="2800" dirty="0">
                <a:solidFill>
                  <a:schemeClr val="bg1"/>
                </a:solidFill>
              </a:rPr>
              <a:t> – Data driven decisions</a:t>
            </a:r>
          </a:p>
        </p:txBody>
      </p:sp>
    </p:spTree>
    <p:extLst>
      <p:ext uri="{BB962C8B-B14F-4D97-AF65-F5344CB8AC3E}">
        <p14:creationId xmlns:p14="http://schemas.microsoft.com/office/powerpoint/2010/main" val="314578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3362F-5DB5-D1DB-E2C1-530C420F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62F298-BF04-3114-B8C9-16DB53B148FA}"/>
              </a:ext>
            </a:extLst>
          </p:cNvPr>
          <p:cNvSpPr txBox="1"/>
          <p:nvPr/>
        </p:nvSpPr>
        <p:spPr>
          <a:xfrm>
            <a:off x="3891280" y="1607066"/>
            <a:ext cx="4409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Gamification (ping </a:t>
            </a:r>
            <a:r>
              <a:rPr lang="en-US" dirty="0" err="1">
                <a:solidFill>
                  <a:schemeClr val="bg1"/>
                </a:solidFill>
              </a:rPr>
              <a:t>ogni</a:t>
            </a:r>
            <a:r>
              <a:rPr lang="en-US" dirty="0">
                <a:solidFill>
                  <a:schemeClr val="bg1"/>
                </a:solidFill>
              </a:rPr>
              <a:t> 3 </a:t>
            </a:r>
            <a:r>
              <a:rPr lang="en-US" dirty="0" err="1">
                <a:solidFill>
                  <a:schemeClr val="bg1"/>
                </a:solidFill>
              </a:rPr>
              <a:t>mesi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numero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vite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salvate</a:t>
            </a:r>
            <a:r>
              <a:rPr lang="en-US" dirty="0">
                <a:solidFill>
                  <a:schemeClr val="bg1"/>
                </a:solidFill>
              </a:rPr>
              <a:t> come </a:t>
            </a:r>
            <a:r>
              <a:rPr lang="en-US" dirty="0" err="1">
                <a:solidFill>
                  <a:schemeClr val="bg1"/>
                </a:solidFill>
              </a:rPr>
              <a:t>gioco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ecc</a:t>
            </a:r>
            <a:r>
              <a:rPr lang="en-US" dirty="0">
                <a:solidFill>
                  <a:schemeClr val="bg1"/>
                </a:solidFill>
              </a:rPr>
              <a:t>..) – Spaced repetition for better use of AIRA features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Battery evaluation to reduce drain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Drone altitude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E2E8F-B5B3-EAC5-C3E4-9A427F608510}"/>
              </a:ext>
            </a:extLst>
          </p:cNvPr>
          <p:cNvSpPr txBox="1"/>
          <p:nvPr/>
        </p:nvSpPr>
        <p:spPr>
          <a:xfrm>
            <a:off x="3537447" y="625178"/>
            <a:ext cx="483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Future Extra Features to Keep Users Engaged</a:t>
            </a:r>
          </a:p>
        </p:txBody>
      </p:sp>
    </p:spTree>
    <p:extLst>
      <p:ext uri="{BB962C8B-B14F-4D97-AF65-F5344CB8AC3E}">
        <p14:creationId xmlns:p14="http://schemas.microsoft.com/office/powerpoint/2010/main" val="219567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8F7CD-E042-00A5-891F-F46306BA1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E0133F-B255-17A3-2979-DBA8F3202A3B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Analysis and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the number of people in the age of the population&#10;&#10;AI-generated content may be incorrect.">
            <a:extLst>
              <a:ext uri="{FF2B5EF4-FFF2-40B4-BE49-F238E27FC236}">
                <a16:creationId xmlns:a16="http://schemas.microsoft.com/office/drawing/2014/main" id="{6C2E01E3-2AD9-943F-10C9-49FF4DE0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9" y="1824992"/>
            <a:ext cx="5555918" cy="3186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143E08-C435-A3DA-B6A3-84AB543E8A29}"/>
              </a:ext>
            </a:extLst>
          </p:cNvPr>
          <p:cNvSpPr txBox="1"/>
          <p:nvPr/>
        </p:nvSpPr>
        <p:spPr>
          <a:xfrm>
            <a:off x="317670" y="5075425"/>
            <a:ext cx="537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AGING POPULATION | +2.2 YEARS 2014-2024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126AE-0FB0-7AA5-F0B2-2757B7D2F305}"/>
              </a:ext>
            </a:extLst>
          </p:cNvPr>
          <p:cNvSpPr txBox="1"/>
          <p:nvPr/>
        </p:nvSpPr>
        <p:spPr>
          <a:xfrm>
            <a:off x="5926219" y="5191048"/>
            <a:ext cx="610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CLIMATE EVENTS NUMBER GROWTH | ITALY 1981-2023</a:t>
            </a:r>
          </a:p>
        </p:txBody>
      </p:sp>
      <p:pic>
        <p:nvPicPr>
          <p:cNvPr id="2" name="Picture 1" descr="A chart with many different colored dots&#10;&#10;AI-generated content may be incorrect.">
            <a:extLst>
              <a:ext uri="{FF2B5EF4-FFF2-40B4-BE49-F238E27FC236}">
                <a16:creationId xmlns:a16="http://schemas.microsoft.com/office/drawing/2014/main" id="{53BABD82-42A1-EE15-E986-EEE93FAED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877" y="1717128"/>
            <a:ext cx="5959255" cy="3401959"/>
          </a:xfrm>
          <a:prstGeom prst="rect">
            <a:avLst/>
          </a:prstGeom>
        </p:spPr>
      </p:pic>
      <p:pic>
        <p:nvPicPr>
          <p:cNvPr id="3" name="Picture 2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2432ACE0-75CA-D9B1-F381-C87A24CF2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9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378CDD-3E64-2E92-F3BF-2A0A6090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F7085B-1699-9650-6BFA-EFEAF5DFEB18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Analysis and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the number of people in the age of the population&#10;&#10;AI-generated content may be incorrect.">
            <a:extLst>
              <a:ext uri="{FF2B5EF4-FFF2-40B4-BE49-F238E27FC236}">
                <a16:creationId xmlns:a16="http://schemas.microsoft.com/office/drawing/2014/main" id="{21EF405A-8A24-8615-A3A5-04A69CED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9" y="1767840"/>
            <a:ext cx="5555918" cy="3186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B9495-94C4-C507-EFE0-9B31363ED174}"/>
              </a:ext>
            </a:extLst>
          </p:cNvPr>
          <p:cNvSpPr txBox="1"/>
          <p:nvPr/>
        </p:nvSpPr>
        <p:spPr>
          <a:xfrm>
            <a:off x="317670" y="5018273"/>
            <a:ext cx="537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AGING POPULATION | +2.2 YEARS 2014-2024</a:t>
            </a:r>
          </a:p>
        </p:txBody>
      </p:sp>
      <p:pic>
        <p:nvPicPr>
          <p:cNvPr id="10" name="Picture 9" descr="A screenshot of a map&#10;&#10;AI-generated content may be incorrect.">
            <a:extLst>
              <a:ext uri="{FF2B5EF4-FFF2-40B4-BE49-F238E27FC236}">
                <a16:creationId xmlns:a16="http://schemas.microsoft.com/office/drawing/2014/main" id="{2F6E108A-DAFE-3C1A-3C7E-9B091ACE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8942"/>
            <a:ext cx="5766123" cy="3793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0D4D91-7CBC-56E0-B316-925CD1591279}"/>
              </a:ext>
            </a:extLst>
          </p:cNvPr>
          <p:cNvSpPr txBox="1"/>
          <p:nvPr/>
        </p:nvSpPr>
        <p:spPr>
          <a:xfrm>
            <a:off x="6069629" y="5276136"/>
            <a:ext cx="581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RISING TEMPERATURES | 1-2°C BY 2050 </a:t>
            </a:r>
          </a:p>
        </p:txBody>
      </p:sp>
      <p:pic>
        <p:nvPicPr>
          <p:cNvPr id="17" name="Picture 16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94558BA4-42B1-7EC0-E5AA-F9C98F02B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AA46D-F48C-B187-E4AD-A1C9D9BB7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764C3A-0C03-0E45-C1F5-8999CEB61006}"/>
              </a:ext>
            </a:extLst>
          </p:cNvPr>
          <p:cNvSpPr txBox="1"/>
          <p:nvPr/>
        </p:nvSpPr>
        <p:spPr>
          <a:xfrm>
            <a:off x="1025380" y="235737"/>
            <a:ext cx="10155195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European Ongoing Space Initiatives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ACF9E-8113-0EE3-9880-16D8BABBE710}"/>
              </a:ext>
            </a:extLst>
          </p:cNvPr>
          <p:cNvSpPr txBox="1"/>
          <p:nvPr/>
        </p:nvSpPr>
        <p:spPr>
          <a:xfrm>
            <a:off x="1769040" y="4034634"/>
            <a:ext cx="303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IMERA (LAUNCH: MID 2026)</a:t>
            </a:r>
          </a:p>
        </p:txBody>
      </p:sp>
      <p:pic>
        <p:nvPicPr>
          <p:cNvPr id="11" name="Picture 10" descr="A blue and white banner with text&#10;&#10;AI-generated content may be incorrect.">
            <a:extLst>
              <a:ext uri="{FF2B5EF4-FFF2-40B4-BE49-F238E27FC236}">
                <a16:creationId xmlns:a16="http://schemas.microsoft.com/office/drawing/2014/main" id="{F685CB54-60AD-B131-34E5-7E187FA4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35" y="1407053"/>
            <a:ext cx="4979180" cy="248959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 descr="A close-up of a globe&#10;&#10;AI-generated content may be incorrect.">
            <a:extLst>
              <a:ext uri="{FF2B5EF4-FFF2-40B4-BE49-F238E27FC236}">
                <a16:creationId xmlns:a16="http://schemas.microsoft.com/office/drawing/2014/main" id="{AF0DF405-B8B6-7D48-7C7B-D9D8CBA4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887" y="1407355"/>
            <a:ext cx="5053392" cy="248928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8FAFBD-2927-31F5-1EF8-F1849D044912}"/>
              </a:ext>
            </a:extLst>
          </p:cNvPr>
          <p:cNvSpPr txBox="1"/>
          <p:nvPr/>
        </p:nvSpPr>
        <p:spPr>
          <a:xfrm>
            <a:off x="7318090" y="4040373"/>
            <a:ext cx="324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IRIS SQUARE (LAUNCH: 2030)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5CEC489-8C8D-398B-9146-4A952EACE95E}"/>
              </a:ext>
            </a:extLst>
          </p:cNvPr>
          <p:cNvSpPr/>
          <p:nvPr/>
        </p:nvSpPr>
        <p:spPr>
          <a:xfrm>
            <a:off x="5885332" y="4396791"/>
            <a:ext cx="435293" cy="81900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F73828-70F4-FBA3-C099-2CC2671A15A1}"/>
              </a:ext>
            </a:extLst>
          </p:cNvPr>
          <p:cNvSpPr txBox="1"/>
          <p:nvPr/>
        </p:nvSpPr>
        <p:spPr>
          <a:xfrm>
            <a:off x="1635760" y="5346895"/>
            <a:ext cx="4997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</a:rPr>
              <a:t>POTENTIAL FOR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EUROPEAN FUNDING</a:t>
            </a:r>
          </a:p>
        </p:txBody>
      </p:sp>
      <p:pic>
        <p:nvPicPr>
          <p:cNvPr id="28" name="Picture 27" descr="A bag of money with a euro sign&#10;&#10;AI-generated content may be incorrect.">
            <a:extLst>
              <a:ext uri="{FF2B5EF4-FFF2-40B4-BE49-F238E27FC236}">
                <a16:creationId xmlns:a16="http://schemas.microsoft.com/office/drawing/2014/main" id="{DFC11BC0-0C30-DFFA-96EF-E8E9A5C10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044" y="5133114"/>
            <a:ext cx="966163" cy="1342458"/>
          </a:xfrm>
          <a:prstGeom prst="rect">
            <a:avLst/>
          </a:prstGeom>
        </p:spPr>
      </p:pic>
      <p:pic>
        <p:nvPicPr>
          <p:cNvPr id="29" name="Picture 28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30409F56-EA86-AE35-B07C-C931D145B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B5BDF-5E4B-9B83-CAFF-1DDF3CF9A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CB3DB1-3C5D-D7D8-0215-DBDFBCB1C095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Analysis and Opportunity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696D3-1AA1-5202-4145-96805E756B30}"/>
              </a:ext>
            </a:extLst>
          </p:cNvPr>
          <p:cNvSpPr txBox="1"/>
          <p:nvPr/>
        </p:nvSpPr>
        <p:spPr>
          <a:xfrm>
            <a:off x="3191230" y="6160045"/>
            <a:ext cx="580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CLIMATE EVENTS NUMBER GROWTH | ITALY 1981-2023</a:t>
            </a:r>
          </a:p>
        </p:txBody>
      </p:sp>
      <p:pic>
        <p:nvPicPr>
          <p:cNvPr id="15" name="Picture 14" descr="A chart with many different colored dots&#10;&#10;AI-generated content may be incorrect.">
            <a:extLst>
              <a:ext uri="{FF2B5EF4-FFF2-40B4-BE49-F238E27FC236}">
                <a16:creationId xmlns:a16="http://schemas.microsoft.com/office/drawing/2014/main" id="{12E5D01C-8D6C-2EA8-9049-560D5865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56" y="1063579"/>
            <a:ext cx="8672688" cy="4950976"/>
          </a:xfrm>
          <a:prstGeom prst="rect">
            <a:avLst/>
          </a:prstGeom>
        </p:spPr>
      </p:pic>
      <p:pic>
        <p:nvPicPr>
          <p:cNvPr id="2" name="Picture 1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B5B2E34E-36BB-AD0C-5093-5FF58F2A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3B8E9-0F09-9C2F-7F49-13A2158C9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DF0800-A241-BCE2-95D0-86C4DC035430}"/>
              </a:ext>
            </a:extLst>
          </p:cNvPr>
          <p:cNvSpPr txBox="1"/>
          <p:nvPr/>
        </p:nvSpPr>
        <p:spPr>
          <a:xfrm>
            <a:off x="1953075" y="210181"/>
            <a:ext cx="8750035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Localization and Informational Apps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6324867-027D-A4CA-6D79-35B97FCB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29" b="9798"/>
          <a:stretch>
            <a:fillRect/>
          </a:stretch>
        </p:blipFill>
        <p:spPr>
          <a:xfrm>
            <a:off x="1288821" y="1188649"/>
            <a:ext cx="2879517" cy="5020885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0BB1FFB2-D348-A330-B49D-A87DF96EED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56" b="9572"/>
          <a:stretch>
            <a:fillRect/>
          </a:stretch>
        </p:blipFill>
        <p:spPr>
          <a:xfrm>
            <a:off x="7933972" y="1188649"/>
            <a:ext cx="2879517" cy="5020886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7E87B38-5A93-659D-0D78-50E13D938F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089" b="9356"/>
          <a:stretch>
            <a:fillRect/>
          </a:stretch>
        </p:blipFill>
        <p:spPr>
          <a:xfrm>
            <a:off x="4602480" y="1188649"/>
            <a:ext cx="2844800" cy="5020885"/>
          </a:xfrm>
          <a:prstGeom prst="rect">
            <a:avLst/>
          </a:prstGeom>
        </p:spPr>
      </p:pic>
      <p:pic>
        <p:nvPicPr>
          <p:cNvPr id="5" name="Picture 4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2BFE93DC-E7D5-0B08-C502-9D43DECC1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2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8DFA5-74EE-9AA8-C5A1-1681A5C2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F0A1C6-FF53-57B3-F711-3F283E64A4A7}"/>
              </a:ext>
            </a:extLst>
          </p:cNvPr>
          <p:cNvSpPr txBox="1"/>
          <p:nvPr/>
        </p:nvSpPr>
        <p:spPr>
          <a:xfrm>
            <a:off x="1546884" y="321016"/>
            <a:ext cx="9392517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Emergency and Satellite Services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black cell phone with a button&#10;&#10;AI-generated content may be incorrect.">
            <a:extLst>
              <a:ext uri="{FF2B5EF4-FFF2-40B4-BE49-F238E27FC236}">
                <a16:creationId xmlns:a16="http://schemas.microsoft.com/office/drawing/2014/main" id="{A6CD1981-9B3E-4356-B449-D49ED76E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01" y="1653835"/>
            <a:ext cx="2297000" cy="2138251"/>
          </a:xfrm>
          <a:prstGeom prst="rect">
            <a:avLst/>
          </a:prstGeom>
        </p:spPr>
      </p:pic>
      <p:pic>
        <p:nvPicPr>
          <p:cNvPr id="9" name="Picture 8" descr="A black square device with a red square button&#10;&#10;AI-generated content may be incorrect.">
            <a:extLst>
              <a:ext uri="{FF2B5EF4-FFF2-40B4-BE49-F238E27FC236}">
                <a16:creationId xmlns:a16="http://schemas.microsoft.com/office/drawing/2014/main" id="{D6E3F694-3D0A-A32F-AAF4-46987B500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14" y="1660780"/>
            <a:ext cx="2419039" cy="2115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5155D1-26E0-0F76-4443-24C81000D8A0}"/>
              </a:ext>
            </a:extLst>
          </p:cNvPr>
          <p:cNvSpPr txBox="1"/>
          <p:nvPr/>
        </p:nvSpPr>
        <p:spPr>
          <a:xfrm>
            <a:off x="898914" y="3914954"/>
            <a:ext cx="495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BEGHELLI “SALVALAVITA” POCKET &amp; PHONE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A8280-8422-1A8C-8C74-35F75E700191}"/>
              </a:ext>
            </a:extLst>
          </p:cNvPr>
          <p:cNvSpPr txBox="1"/>
          <p:nvPr/>
        </p:nvSpPr>
        <p:spPr>
          <a:xfrm>
            <a:off x="2148117" y="5557985"/>
            <a:ext cx="789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SYSTEM INTEGRATION OPPORTUNITIES</a:t>
            </a:r>
          </a:p>
        </p:txBody>
      </p:sp>
      <p:pic>
        <p:nvPicPr>
          <p:cNvPr id="15" name="Picture 14" descr="A red and black gps device&#10;&#10;AI-generated content may be incorrect.">
            <a:extLst>
              <a:ext uri="{FF2B5EF4-FFF2-40B4-BE49-F238E27FC236}">
                <a16:creationId xmlns:a16="http://schemas.microsoft.com/office/drawing/2014/main" id="{FE897AE3-50CB-0452-9E4F-A692C06DD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115" y="1662061"/>
            <a:ext cx="2135641" cy="21356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D58713-4363-7C5A-EEA9-E31C0F9884C2}"/>
              </a:ext>
            </a:extLst>
          </p:cNvPr>
          <p:cNvSpPr txBox="1"/>
          <p:nvPr/>
        </p:nvSpPr>
        <p:spPr>
          <a:xfrm>
            <a:off x="6725687" y="3920569"/>
            <a:ext cx="382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GARMIN FORERUNNER &amp; INREACH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5602C69B-DBAD-66EC-CB34-2E2458A008A6}"/>
              </a:ext>
            </a:extLst>
          </p:cNvPr>
          <p:cNvSpPr/>
          <p:nvPr/>
        </p:nvSpPr>
        <p:spPr>
          <a:xfrm>
            <a:off x="5883046" y="4499435"/>
            <a:ext cx="435293" cy="81900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blue watch with a round screen&#10;&#10;AI-generated content may be incorrect.">
            <a:extLst>
              <a:ext uri="{FF2B5EF4-FFF2-40B4-BE49-F238E27FC236}">
                <a16:creationId xmlns:a16="http://schemas.microsoft.com/office/drawing/2014/main" id="{2AB9B8CE-D864-D559-0BF1-6A8B41B91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101" y="1660780"/>
            <a:ext cx="2135641" cy="2135641"/>
          </a:xfrm>
          <a:prstGeom prst="rect">
            <a:avLst/>
          </a:prstGeom>
        </p:spPr>
      </p:pic>
      <p:pic>
        <p:nvPicPr>
          <p:cNvPr id="25" name="Picture 24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98F46134-8A1F-430B-D99E-620D9575B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FF0CA-76B8-2674-5BA5-22954444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22AB63-C2B4-1E41-2927-117C9A1A9B9A}"/>
              </a:ext>
            </a:extLst>
          </p:cNvPr>
          <p:cNvSpPr txBox="1"/>
          <p:nvPr/>
        </p:nvSpPr>
        <p:spPr>
          <a:xfrm>
            <a:off x="2151645" y="184327"/>
            <a:ext cx="7888710" cy="65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Proposal: AIRA</a:t>
            </a:r>
          </a:p>
        </p:txBody>
      </p:sp>
      <p:pic>
        <p:nvPicPr>
          <p:cNvPr id="7" name="Picture 6" descr="A logo with a circle and a cross&#10;&#10;AI-generated content may be incorrect.">
            <a:extLst>
              <a:ext uri="{FF2B5EF4-FFF2-40B4-BE49-F238E27FC236}">
                <a16:creationId xmlns:a16="http://schemas.microsoft.com/office/drawing/2014/main" id="{77D55F11-C753-3445-ADC8-E5F3F46B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84327"/>
            <a:ext cx="1072648" cy="10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9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1082</TotalTime>
  <Words>397</Words>
  <Application>Microsoft Macintosh PowerPoint</Application>
  <PresentationFormat>Widescreen</PresentationFormat>
  <Paragraphs>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Pinna</dc:creator>
  <cp:lastModifiedBy>Leonardo Pinna</cp:lastModifiedBy>
  <cp:revision>10</cp:revision>
  <dcterms:created xsi:type="dcterms:W3CDTF">2025-05-17T13:25:24Z</dcterms:created>
  <dcterms:modified xsi:type="dcterms:W3CDTF">2025-05-18T07:32:53Z</dcterms:modified>
</cp:coreProperties>
</file>